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685693-1420-42F0-B8FE-4B52CE1EAFDD}">
  <a:tblStyle styleId="{20685693-1420-42F0-B8FE-4B52CE1EAFDD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76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ctrTitle"/>
          </p:nvPr>
        </p:nvSpPr>
        <p:spPr>
          <a:xfrm>
            <a:off x="1487100" y="3411362"/>
            <a:ext cx="6169800" cy="740100"/>
          </a:xfrm>
          <a:prstGeom prst="rect">
            <a:avLst/>
          </a:prstGeom>
          <a:noFill/>
        </p:spPr>
        <p:txBody>
          <a:bodyPr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ct val="100000"/>
              <a:buNone/>
              <a:defRPr sz="3000" b="1">
                <a:solidFill>
                  <a:srgbClr val="00487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ct val="100000"/>
              <a:buNone/>
              <a:defRPr sz="3000" b="1">
                <a:solidFill>
                  <a:srgbClr val="00487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ct val="100000"/>
              <a:buNone/>
              <a:defRPr sz="3000" b="1">
                <a:solidFill>
                  <a:srgbClr val="00487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ct val="100000"/>
              <a:buNone/>
              <a:defRPr sz="3000" b="1">
                <a:solidFill>
                  <a:srgbClr val="00487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ct val="100000"/>
              <a:buNone/>
              <a:defRPr sz="3000" b="1">
                <a:solidFill>
                  <a:srgbClr val="00487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ct val="100000"/>
              <a:buNone/>
              <a:defRPr sz="3000" b="1">
                <a:solidFill>
                  <a:srgbClr val="00487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ct val="100000"/>
              <a:buNone/>
              <a:defRPr sz="3000" b="1">
                <a:solidFill>
                  <a:srgbClr val="00487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ct val="100000"/>
              <a:buNone/>
              <a:defRPr sz="3000" b="1">
                <a:solidFill>
                  <a:srgbClr val="00487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ct val="100000"/>
              <a:buNone/>
              <a:defRPr sz="3000" b="1">
                <a:solidFill>
                  <a:srgbClr val="004877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ubTitle" idx="1"/>
          </p:nvPr>
        </p:nvSpPr>
        <p:spPr>
          <a:xfrm>
            <a:off x="1487100" y="4192475"/>
            <a:ext cx="6169800" cy="5718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ct val="100000"/>
              <a:buNone/>
              <a:defRPr sz="1800">
                <a:solidFill>
                  <a:srgbClr val="C5670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ct val="100000"/>
              <a:buNone/>
              <a:defRPr sz="1800">
                <a:solidFill>
                  <a:srgbClr val="C5670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ct val="100000"/>
              <a:buNone/>
              <a:defRPr sz="1800">
                <a:solidFill>
                  <a:srgbClr val="C5670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ct val="100000"/>
              <a:buNone/>
              <a:defRPr sz="1800">
                <a:solidFill>
                  <a:srgbClr val="C5670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ct val="100000"/>
              <a:buNone/>
              <a:defRPr sz="1800">
                <a:solidFill>
                  <a:srgbClr val="C5670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ct val="100000"/>
              <a:buNone/>
              <a:defRPr sz="1800">
                <a:solidFill>
                  <a:srgbClr val="C5670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ct val="100000"/>
              <a:buNone/>
              <a:defRPr sz="1800">
                <a:solidFill>
                  <a:srgbClr val="C5670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ct val="100000"/>
              <a:buNone/>
              <a:defRPr sz="1800">
                <a:solidFill>
                  <a:srgbClr val="C5670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ct val="100000"/>
              <a:buNone/>
              <a:defRPr sz="1800">
                <a:solidFill>
                  <a:srgbClr val="C56706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000">
                <a:solidFill>
                  <a:srgbClr val="434343"/>
                </a:solidFill>
              </a:rPr>
              <a:t>‹#›</a:t>
            </a:fld>
            <a:endParaRPr lang="zh-CN"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2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140800" y="3781875"/>
            <a:ext cx="4862400" cy="1242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2140800" y="1237412"/>
            <a:ext cx="4862400" cy="1242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2140800" y="1630500"/>
            <a:ext cx="4862400" cy="1882500"/>
          </a:xfrm>
          <a:prstGeom prst="rect">
            <a:avLst/>
          </a:prstGeom>
          <a:noFill/>
        </p:spPr>
        <p:txBody>
          <a:bodyPr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ct val="100000"/>
              <a:buNone/>
              <a:defRPr sz="4000" b="1">
                <a:solidFill>
                  <a:srgbClr val="0D47A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ct val="100000"/>
              <a:buNone/>
              <a:defRPr sz="4000" b="1">
                <a:solidFill>
                  <a:srgbClr val="0D47A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ct val="100000"/>
              <a:buNone/>
              <a:defRPr sz="4000" b="1">
                <a:solidFill>
                  <a:srgbClr val="0D47A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ct val="100000"/>
              <a:buNone/>
              <a:defRPr sz="4000" b="1">
                <a:solidFill>
                  <a:srgbClr val="0D47A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ct val="100000"/>
              <a:buNone/>
              <a:defRPr sz="4000" b="1">
                <a:solidFill>
                  <a:srgbClr val="0D47A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ct val="100000"/>
              <a:buNone/>
              <a:defRPr sz="4000" b="1">
                <a:solidFill>
                  <a:srgbClr val="0D47A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ct val="100000"/>
              <a:buNone/>
              <a:defRPr sz="4000" b="1">
                <a:solidFill>
                  <a:srgbClr val="0D47A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ct val="100000"/>
              <a:buNone/>
              <a:defRPr sz="4000" b="1">
                <a:solidFill>
                  <a:srgbClr val="0D47A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ct val="100000"/>
              <a:buNone/>
              <a:defRPr sz="4000" b="1">
                <a:solidFill>
                  <a:srgbClr val="0D47A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000">
                <a:solidFill>
                  <a:srgbClr val="0D47A1"/>
                </a:solidFill>
              </a:rPr>
              <a:t>‹#›</a:t>
            </a:fld>
            <a:endParaRPr lang="zh-CN" sz="1000">
              <a:solidFill>
                <a:srgbClr val="0D47A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0" y="0"/>
            <a:ext cx="3512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000">
                <a:solidFill>
                  <a:schemeClr val="dk2"/>
                </a:solidFill>
              </a:rPr>
              <a:t>‹#›</a:t>
            </a:fld>
            <a:endParaRPr lang="zh-C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4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 rot="-5400000">
            <a:off x="-927725" y="1797475"/>
            <a:ext cx="4064100" cy="1506900"/>
          </a:xfrm>
          <a:prstGeom prst="rect">
            <a:avLst/>
          </a:prstGeom>
          <a:noFill/>
        </p:spPr>
        <p:txBody>
          <a:bodyPr lIns="91425" tIns="91425" rIns="91425" bIns="91425" anchor="b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2601000" y="518875"/>
            <a:ext cx="5913300" cy="40641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000">
                <a:solidFill>
                  <a:schemeClr val="dk2"/>
                </a:solidFill>
              </a:rPr>
              <a:t>‹#›</a:t>
            </a:fld>
            <a:endParaRPr lang="zh-C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5"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4" name="Shape 74"/>
          <p:cNvGrpSpPr/>
          <p:nvPr/>
        </p:nvGrpSpPr>
        <p:grpSpPr>
          <a:xfrm>
            <a:off x="0" y="0"/>
            <a:ext cx="2276308" cy="4714848"/>
            <a:chOff x="0" y="0"/>
            <a:chExt cx="4565400" cy="4714848"/>
          </a:xfrm>
        </p:grpSpPr>
        <p:sp>
          <p:nvSpPr>
            <p:cNvPr id="75" name="Shape 75"/>
            <p:cNvSpPr/>
            <p:nvPr/>
          </p:nvSpPr>
          <p:spPr>
            <a:xfrm>
              <a:off x="0" y="0"/>
              <a:ext cx="4565400" cy="4284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0" y="857289"/>
              <a:ext cx="4565400" cy="4284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0" y="1714579"/>
              <a:ext cx="4565400" cy="4284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0" y="2571869"/>
              <a:ext cx="4565400" cy="4284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0" y="3429158"/>
              <a:ext cx="4565400" cy="4284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0" y="4286448"/>
              <a:ext cx="4565400" cy="4284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" name="Shape 81"/>
          <p:cNvGrpSpPr/>
          <p:nvPr/>
        </p:nvGrpSpPr>
        <p:grpSpPr>
          <a:xfrm>
            <a:off x="0" y="428644"/>
            <a:ext cx="2276308" cy="4714848"/>
            <a:chOff x="0" y="428644"/>
            <a:chExt cx="4565400" cy="4714848"/>
          </a:xfrm>
        </p:grpSpPr>
        <p:sp>
          <p:nvSpPr>
            <p:cNvPr id="82" name="Shape 82"/>
            <p:cNvSpPr/>
            <p:nvPr/>
          </p:nvSpPr>
          <p:spPr>
            <a:xfrm>
              <a:off x="0" y="428644"/>
              <a:ext cx="4565400" cy="428399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0" y="1285934"/>
              <a:ext cx="4565400" cy="4284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0" y="2143224"/>
              <a:ext cx="4565400" cy="4284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0" y="3000513"/>
              <a:ext cx="4565400" cy="4284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0" y="3857803"/>
              <a:ext cx="4565400" cy="4284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0" y="4715093"/>
              <a:ext cx="4565400" cy="4284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8" name="Shape 88"/>
          <p:cNvGrpSpPr/>
          <p:nvPr/>
        </p:nvGrpSpPr>
        <p:grpSpPr>
          <a:xfrm>
            <a:off x="0" y="428650"/>
            <a:ext cx="2276308" cy="4386650"/>
            <a:chOff x="0" y="428650"/>
            <a:chExt cx="4565400" cy="4386650"/>
          </a:xfrm>
        </p:grpSpPr>
        <p:sp>
          <p:nvSpPr>
            <p:cNvPr id="89" name="Shape 89"/>
            <p:cNvSpPr/>
            <p:nvPr/>
          </p:nvSpPr>
          <p:spPr>
            <a:xfrm>
              <a:off x="0" y="428650"/>
              <a:ext cx="4565400" cy="1107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0" y="1283850"/>
              <a:ext cx="4565400" cy="1107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0" y="2139025"/>
              <a:ext cx="4565400" cy="1107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0" y="2994225"/>
              <a:ext cx="4565400" cy="1107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0" y="3849400"/>
              <a:ext cx="4565400" cy="1107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0" y="4704600"/>
              <a:ext cx="4565400" cy="1107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2894475" y="719275"/>
            <a:ext cx="5740800" cy="1442700"/>
          </a:xfrm>
          <a:prstGeom prst="rect">
            <a:avLst/>
          </a:prstGeom>
          <a:noFill/>
        </p:spPr>
        <p:txBody>
          <a:bodyPr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sz="3200" b="1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sz="3200" b="1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sz="3200" b="1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sz="3200" b="1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sz="3200" b="1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sz="3200" b="1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sz="3200" b="1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sz="3200" b="1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None/>
              <a:defRPr sz="32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2894475" y="2356335"/>
            <a:ext cx="5740800" cy="20679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000">
                <a:solidFill>
                  <a:srgbClr val="616161"/>
                </a:solidFill>
              </a:rPr>
              <a:t>‹#›</a:t>
            </a:fld>
            <a:endParaRPr lang="zh-CN" sz="1000">
              <a:solidFill>
                <a:srgbClr val="61616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6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447675" y="239425"/>
            <a:ext cx="381000" cy="3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496025" y="1752600"/>
            <a:ext cx="8282100" cy="291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65812" y="319750"/>
            <a:ext cx="3124200" cy="11757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000" b="1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000" b="1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000" b="1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000" b="1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000" b="1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000" b="1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000" b="1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000" b="1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617887" y="319750"/>
            <a:ext cx="5160300" cy="11757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000">
                <a:solidFill>
                  <a:schemeClr val="dk2"/>
                </a:solidFill>
              </a:rPr>
              <a:t>‹#›</a:t>
            </a:fld>
            <a:endParaRPr lang="zh-C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3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0" y="25"/>
            <a:ext cx="4011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315175" y="318675"/>
            <a:ext cx="3224400" cy="30204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0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0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0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0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0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0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0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000">
                <a:solidFill>
                  <a:schemeClr val="dk1"/>
                </a:solidFill>
              </a:rPr>
              <a:t>‹#›</a:t>
            </a:fld>
            <a:endParaRPr lang="zh-CN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7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447675" y="239425"/>
            <a:ext cx="381000" cy="3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496025" y="1752600"/>
            <a:ext cx="8282100" cy="291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65812" y="319750"/>
            <a:ext cx="3124200" cy="11757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000" b="1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000" b="1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000" b="1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000" b="1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000" b="1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000" b="1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000" b="1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000" b="1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617887" y="319750"/>
            <a:ext cx="5160300" cy="11757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400">
                <a:solidFill>
                  <a:schemeClr val="dk2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000">
                <a:solidFill>
                  <a:schemeClr val="dk2"/>
                </a:solidFill>
              </a:rPr>
              <a:t>‹#›</a:t>
            </a:fld>
            <a:endParaRPr lang="zh-CN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CN" sz="1000">
                <a:solidFill>
                  <a:schemeClr val="dk2"/>
                </a:solidFill>
              </a:rPr>
              <a:t>‹#›</a:t>
            </a:fld>
            <a:endParaRPr lang="zh-C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311650" y="111600"/>
            <a:ext cx="8520600" cy="67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>
                <a:solidFill>
                  <a:srgbClr val="000000"/>
                </a:solidFill>
              </a:rPr>
              <a:t>My Computer Tech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311650" y="883625"/>
            <a:ext cx="8520600" cy="4009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zh-CN" sz="1800" b="1"/>
              <a:t>Navitas PYP-2016-May-Group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zh-CN" sz="1800" b="1"/>
              <a:t>Project 2 Report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zh-CN" sz="1800" b="1"/>
              <a:t>Team 4</a:t>
            </a:r>
          </a:p>
          <a:p>
            <a:pPr lvl="0" algn="l" rtl="0">
              <a:spcBef>
                <a:spcPts val="0"/>
              </a:spcBef>
              <a:buNone/>
            </a:pPr>
            <a:endParaRPr sz="1800" b="1"/>
          </a:p>
          <a:p>
            <a:pPr lvl="0" algn="l" rtl="0">
              <a:spcBef>
                <a:spcPts val="0"/>
              </a:spcBef>
              <a:buNone/>
            </a:pPr>
            <a:endParaRPr sz="1800" b="1"/>
          </a:p>
          <a:p>
            <a:pPr lvl="0" algn="l" rtl="0">
              <a:spcBef>
                <a:spcPts val="0"/>
              </a:spcBef>
              <a:buNone/>
            </a:pPr>
            <a:endParaRPr sz="1800" b="1"/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b="1"/>
          </a:p>
          <a:p>
            <a:pPr marL="5943600" lvl="0" indent="-69850" algn="l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zh-CN" sz="1800" b="1"/>
              <a:t>Kun JU</a:t>
            </a:r>
          </a:p>
          <a:p>
            <a:pPr marL="5943600" lvl="0" indent="-69850" algn="l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zh-CN" sz="1800" b="1"/>
              <a:t>Siqi SUN</a:t>
            </a:r>
          </a:p>
          <a:p>
            <a:pPr marL="5943600" lvl="0" indent="-69850" algn="l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zh-CN" sz="1800" b="1"/>
              <a:t>Zhiye Li</a:t>
            </a:r>
          </a:p>
          <a:p>
            <a:pPr marL="5943600" lvl="0" indent="-69850" algn="l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zh-CN" sz="1800" b="1"/>
              <a:t>Danwei ZHENG</a:t>
            </a:r>
          </a:p>
          <a:p>
            <a:pPr marL="5943600" lvl="0" indent="-69850" algn="l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zh-CN" sz="1800" b="1"/>
              <a:t>Anees Iman SHAH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50" y="2152304"/>
            <a:ext cx="5002949" cy="235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ctrTitle"/>
          </p:nvPr>
        </p:nvSpPr>
        <p:spPr>
          <a:xfrm>
            <a:off x="311703" y="978350"/>
            <a:ext cx="5051100" cy="1396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zh-CN" sz="3000" b="1">
                <a:solidFill>
                  <a:srgbClr val="FF9900"/>
                </a:solidFill>
              </a:rPr>
              <a:t>Opportunity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311700" y="2126100"/>
            <a:ext cx="8520600" cy="177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zh-CN"/>
              <a:t>-Increasing Market</a:t>
            </a:r>
          </a:p>
          <a:p>
            <a:pPr lvl="0" algn="l">
              <a:spcBef>
                <a:spcPts val="0"/>
              </a:spcBef>
              <a:buNone/>
            </a:pPr>
            <a:r>
              <a:rPr lang="zh-CN"/>
              <a:t>-Australian Video game industry strides towards $3 billion. </a:t>
            </a:r>
          </a:p>
        </p:txBody>
      </p:sp>
      <p:pic>
        <p:nvPicPr>
          <p:cNvPr id="188" name="Shape 188" descr="caerre_t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203" y="488475"/>
            <a:ext cx="3040580" cy="18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ctrTitle"/>
          </p:nvPr>
        </p:nvSpPr>
        <p:spPr>
          <a:xfrm>
            <a:off x="421300" y="729975"/>
            <a:ext cx="5387100" cy="97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sz="3000" b="1">
              <a:solidFill>
                <a:srgbClr val="FF9900"/>
              </a:solidFill>
            </a:endParaRPr>
          </a:p>
          <a:p>
            <a:pPr lv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zh-CN" sz="3600" b="1">
                <a:solidFill>
                  <a:srgbClr val="FF9900"/>
                </a:solidFill>
              </a:rPr>
              <a:t>Threat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ubTitle" idx="1"/>
          </p:nvPr>
        </p:nvSpPr>
        <p:spPr>
          <a:xfrm>
            <a:off x="150950" y="2132725"/>
            <a:ext cx="8520600" cy="232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- Easy to replicate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-The customized computer deceive service can be easily copied.</a:t>
            </a:r>
            <a:r>
              <a:rPr lang="zh-C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9285"/>
              <a:buFont typeface="Arial"/>
              <a:buNone/>
            </a:pPr>
            <a:r>
              <a:rPr lang="zh-CN"/>
              <a:t>-Not a famous brand -new company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5" name="Shape 195" descr="towards-mobile-touch-screen-inclusive-user-interfaces-differences-and-similarities-between-motor-impaired-and-ablebodied-users-4-72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800" y="152400"/>
            <a:ext cx="2437232" cy="182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ctrTitle"/>
          </p:nvPr>
        </p:nvSpPr>
        <p:spPr>
          <a:xfrm>
            <a:off x="1519675" y="963750"/>
            <a:ext cx="6341700" cy="1286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zh-CN" sz="3000" b="1">
                <a:solidFill>
                  <a:srgbClr val="FF9900"/>
                </a:solidFill>
              </a:rPr>
              <a:t>MCT</a:t>
            </a:r>
            <a:r>
              <a:rPr lang="zh-CN" sz="3000"/>
              <a:t> Industry Analysis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2" name="Shape 202" descr="porters-five-forc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975" y="1732275"/>
            <a:ext cx="4063223" cy="304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ctrTitle"/>
          </p:nvPr>
        </p:nvSpPr>
        <p:spPr>
          <a:xfrm>
            <a:off x="413974" y="364650"/>
            <a:ext cx="7622700" cy="1366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 </a:t>
            </a:r>
            <a:r>
              <a:rPr lang="zh-CN" sz="3600">
                <a:solidFill>
                  <a:srgbClr val="FF9900"/>
                </a:solidFill>
              </a:rPr>
              <a:t>Industry Rivalry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subTitle" idx="1"/>
          </p:nvPr>
        </p:nvSpPr>
        <p:spPr>
          <a:xfrm>
            <a:off x="311700" y="2175450"/>
            <a:ext cx="8616300" cy="13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-As there is no existing customized PC local brand in Australia market, the level of industry rivalry is low.   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6086000" y="1103225"/>
            <a:ext cx="1950600" cy="9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2400" b="1">
                <a:solidFill>
                  <a:srgbClr val="CC0000"/>
                </a:solidFill>
              </a:rPr>
              <a:t>Level:Low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ctrTitle"/>
          </p:nvPr>
        </p:nvSpPr>
        <p:spPr>
          <a:xfrm>
            <a:off x="202103" y="182000"/>
            <a:ext cx="4503000" cy="133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 sz="3000" b="1">
                <a:solidFill>
                  <a:srgbClr val="FF9900"/>
                </a:solidFill>
              </a:rPr>
              <a:t>Threat of Substitutes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subTitle" idx="1"/>
          </p:nvPr>
        </p:nvSpPr>
        <p:spPr>
          <a:xfrm>
            <a:off x="231350" y="2476125"/>
            <a:ext cx="8520600" cy="150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zh-CN"/>
              <a:t>-Console game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zh-CN"/>
              <a:t>-Board game</a:t>
            </a:r>
          </a:p>
          <a:p>
            <a:pPr lvl="0" algn="l">
              <a:spcBef>
                <a:spcPts val="0"/>
              </a:spcBef>
              <a:buNone/>
            </a:pPr>
            <a:endParaRPr/>
          </a:p>
        </p:txBody>
      </p:sp>
      <p:pic>
        <p:nvPicPr>
          <p:cNvPr id="216" name="Shape 216" descr="a5d3e0e4-38fd-42ab-90f4-e7b5112af4d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751" y="2796200"/>
            <a:ext cx="2689295" cy="151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 descr="board-games-to-learn-English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125" y="2686600"/>
            <a:ext cx="2073550" cy="14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6511125" y="781725"/>
            <a:ext cx="1929000" cy="123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2400" b="1">
                <a:solidFill>
                  <a:srgbClr val="CC0000"/>
                </a:solidFill>
              </a:rPr>
              <a:t>Level:Low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ctrTitle"/>
          </p:nvPr>
        </p:nvSpPr>
        <p:spPr>
          <a:xfrm>
            <a:off x="331200" y="664850"/>
            <a:ext cx="8481600" cy="1614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zh-CN" sz="3000" b="1">
                <a:solidFill>
                  <a:srgbClr val="FF9900"/>
                </a:solidFill>
              </a:rPr>
              <a:t>Bargaining power of buyers</a:t>
            </a:r>
            <a:br>
              <a:rPr lang="zh-CN"/>
            </a:br>
            <a:endParaRPr lang="zh-CN"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subTitle" idx="1"/>
          </p:nvPr>
        </p:nvSpPr>
        <p:spPr>
          <a:xfrm>
            <a:off x="267850" y="2161975"/>
            <a:ext cx="6336900" cy="255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 sz="2400"/>
              <a:t>The core product we are offering is the unique and interesting customised experience that satisfied client's requirements. </a:t>
            </a:r>
          </a:p>
          <a:p>
            <a:pPr lvl="0" algn="l">
              <a:spcBef>
                <a:spcPts val="0"/>
              </a:spcBef>
              <a:buNone/>
            </a:pPr>
            <a:r>
              <a:rPr lang="zh-CN" sz="2400"/>
              <a:t>The actual product is offering of special   need to improve their PC performance.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5706050" y="1037500"/>
            <a:ext cx="3784500" cy="103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1800" b="1">
                <a:solidFill>
                  <a:srgbClr val="CC0000"/>
                </a:solidFill>
              </a:rPr>
              <a:t>Level:Medium to High</a:t>
            </a:r>
          </a:p>
        </p:txBody>
      </p:sp>
      <p:pic>
        <p:nvPicPr>
          <p:cNvPr id="226" name="Shape 226" descr="SOLVAY_WAY_PICTO_SUPPLIERS-14961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750" y="2335100"/>
            <a:ext cx="2427969" cy="16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ctrTitle"/>
          </p:nvPr>
        </p:nvSpPr>
        <p:spPr>
          <a:xfrm>
            <a:off x="311700" y="832250"/>
            <a:ext cx="6227400" cy="126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 sz="3000">
                <a:solidFill>
                  <a:srgbClr val="FF9900"/>
                </a:solidFill>
              </a:rPr>
              <a:t>Bargaining power of suppliers</a:t>
            </a:r>
            <a:br>
              <a:rPr lang="zh-CN"/>
            </a:br>
            <a:endParaRPr lang="zh-CN"/>
          </a:p>
        </p:txBody>
      </p:sp>
      <p:sp>
        <p:nvSpPr>
          <p:cNvPr id="232" name="Shape 232"/>
          <p:cNvSpPr txBox="1">
            <a:spLocks noGrp="1"/>
          </p:cNvSpPr>
          <p:nvPr>
            <p:ph type="subTitle" idx="1"/>
          </p:nvPr>
        </p:nvSpPr>
        <p:spPr>
          <a:xfrm>
            <a:off x="311700" y="1833825"/>
            <a:ext cx="7118700" cy="179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MCT signs fixed period contract to make sure we get lower wholesale price.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6327100" y="832250"/>
            <a:ext cx="2644800" cy="1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2400" b="1">
                <a:solidFill>
                  <a:srgbClr val="CC0000"/>
                </a:solidFill>
              </a:rPr>
              <a:t>Medium</a:t>
            </a:r>
          </a:p>
        </p:txBody>
      </p:sp>
      <p:pic>
        <p:nvPicPr>
          <p:cNvPr id="234" name="Shape 234" descr="commercial-note-buyer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5175" y="2699225"/>
            <a:ext cx="2086275" cy="20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5869200" cy="870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 sz="3000" b="1">
                <a:solidFill>
                  <a:srgbClr val="FF9900"/>
                </a:solidFill>
              </a:rPr>
              <a:t>Barriers to Entry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subTitle" idx="1"/>
          </p:nvPr>
        </p:nvSpPr>
        <p:spPr>
          <a:xfrm>
            <a:off x="150975" y="1972650"/>
            <a:ext cx="6768000" cy="239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The industry exhibits medium barriers to entry and the trend is steady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6414775" y="789050"/>
            <a:ext cx="2345100" cy="134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2400" b="1">
                <a:solidFill>
                  <a:srgbClr val="CC0000"/>
                </a:solidFill>
              </a:rPr>
              <a:t>Medium</a:t>
            </a:r>
          </a:p>
        </p:txBody>
      </p:sp>
      <p:pic>
        <p:nvPicPr>
          <p:cNvPr id="242" name="Shape 242" descr="barrier-clip-art-at-clker-com-vector-clip-art-online-royalty-free-Z3Vi3z-clipar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775" y="2687600"/>
            <a:ext cx="1920224" cy="2022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/>
        </p:nvSpPr>
        <p:spPr>
          <a:xfrm>
            <a:off x="199175" y="187450"/>
            <a:ext cx="8529600" cy="66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2400" b="1"/>
              <a:t>Competitors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320578" y="863756"/>
            <a:ext cx="8658300" cy="401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249" name="Shape 249"/>
          <p:cNvGraphicFramePr/>
          <p:nvPr/>
        </p:nvGraphicFramePr>
        <p:xfrm>
          <a:off x="316325" y="702950"/>
          <a:ext cx="7889250" cy="3223040"/>
        </p:xfrm>
        <a:graphic>
          <a:graphicData uri="http://schemas.openxmlformats.org/drawingml/2006/table">
            <a:tbl>
              <a:tblPr>
                <a:noFill/>
                <a:tableStyleId>{20685693-1420-42F0-B8FE-4B52CE1EAFDD}</a:tableStyleId>
              </a:tblPr>
              <a:tblGrid>
                <a:gridCol w="17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42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b="1"/>
                        <a:t>Competitor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b="1"/>
                        <a:t>Competitors Advantage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b="1"/>
                        <a:t>MCT’s Advantage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/>
                        <a:t>Traditional Retailer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/>
                        <a:t>Widely Recognized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/>
                        <a:t>Large Market Share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CN"/>
                        <a:t>Customizability &amp; Performance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/>
                        <a:t>Computer Companies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/>
                        <a:t>Technical Driven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/>
                        <a:t>Easy Competitive Advantage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dirty="0"/>
                        <a:t>Customizability &amp; Prize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/>
                        <a:t>OriginPC (International Customizable Computer) Company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/>
                        <a:t>Good Reputation/Global Service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dirty="0"/>
                        <a:t>Locality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225" y="2752004"/>
            <a:ext cx="353377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199175" y="187450"/>
            <a:ext cx="8529600" cy="66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CN" sz="2400" b="1"/>
              <a:t>Supplier Analysis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6" name="Shape 256"/>
          <p:cNvSpPr txBox="1"/>
          <p:nvPr/>
        </p:nvSpPr>
        <p:spPr>
          <a:xfrm>
            <a:off x="304625" y="867025"/>
            <a:ext cx="8424300" cy="392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CN" sz="1800">
                <a:solidFill>
                  <a:schemeClr val="dk1"/>
                </a:solidFill>
              </a:rPr>
              <a:t>Criterias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Supplier’s Dominance of the industry 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The suppliers’ importance to MCT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MCT’s importance to the suppliers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Competitiveness of the suppliers’ industry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500" y="3479200"/>
            <a:ext cx="6175774" cy="13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551" y="4068776"/>
            <a:ext cx="4194449" cy="99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369275" y="963000"/>
            <a:ext cx="4762500" cy="39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2"/>
              </a:buClr>
              <a:buSzPct val="100000"/>
              <a:buAutoNum type="romanUcPeriod"/>
            </a:pPr>
            <a:r>
              <a:rPr lang="zh-CN" sz="1800" dirty="0">
                <a:solidFill>
                  <a:schemeClr val="dk2"/>
                </a:solidFill>
              </a:rPr>
              <a:t>Background</a:t>
            </a:r>
          </a:p>
          <a:p>
            <a:pPr marL="457200" lvl="0" indent="-342900" rtl="0">
              <a:spcBef>
                <a:spcPts val="0"/>
              </a:spcBef>
              <a:buClr>
                <a:schemeClr val="dk2"/>
              </a:buClr>
              <a:buSzPct val="100000"/>
              <a:buAutoNum type="romanUcPeriod"/>
            </a:pPr>
            <a:r>
              <a:rPr lang="zh-CN" sz="1800" dirty="0">
                <a:solidFill>
                  <a:schemeClr val="dk2"/>
                </a:solidFill>
              </a:rPr>
              <a:t>Project Scope</a:t>
            </a:r>
            <a:endParaRPr lang="en-AU" altLang="zh-CN" sz="1800" dirty="0">
              <a:solidFill>
                <a:schemeClr val="dk2"/>
              </a:solidFill>
            </a:endParaRPr>
          </a:p>
          <a:p>
            <a:pPr marL="457200" lvl="0" indent="-342900">
              <a:buClr>
                <a:schemeClr val="dk2"/>
              </a:buClr>
              <a:buSzPct val="100000"/>
              <a:buAutoNum type="romanUcPeriod"/>
            </a:pPr>
            <a:r>
              <a:rPr lang="en-US" altLang="zh-CN" sz="1800" dirty="0">
                <a:solidFill>
                  <a:schemeClr val="dk2"/>
                </a:solidFill>
              </a:rPr>
              <a:t>Environment Analysis</a:t>
            </a:r>
          </a:p>
          <a:p>
            <a:pPr marL="914400" lvl="1" indent="-330200">
              <a:buClr>
                <a:schemeClr val="dk2"/>
              </a:buClr>
              <a:buSzPct val="100000"/>
              <a:buAutoNum type="alphaUcPeriod"/>
            </a:pPr>
            <a:r>
              <a:rPr lang="en-US" altLang="zh-CN" sz="1600" dirty="0">
                <a:solidFill>
                  <a:schemeClr val="dk2"/>
                </a:solidFill>
              </a:rPr>
              <a:t>SWOT Analysis</a:t>
            </a:r>
          </a:p>
          <a:p>
            <a:pPr marL="914400" lvl="1" indent="-330200">
              <a:buClr>
                <a:schemeClr val="dk2"/>
              </a:buClr>
              <a:buSzPct val="100000"/>
              <a:buAutoNum type="alphaUcPeriod"/>
            </a:pPr>
            <a:r>
              <a:rPr lang="en-US" altLang="zh-CN" sz="1600" dirty="0">
                <a:solidFill>
                  <a:schemeClr val="dk2"/>
                </a:solidFill>
              </a:rPr>
              <a:t>Porter’s 5 Force Analysis</a:t>
            </a:r>
          </a:p>
          <a:p>
            <a:pPr marL="914400" lvl="1" indent="-330200">
              <a:buClr>
                <a:schemeClr val="dk2"/>
              </a:buClr>
              <a:buSzPct val="100000"/>
              <a:buAutoNum type="alphaUcPeriod"/>
            </a:pPr>
            <a:r>
              <a:rPr lang="en-US" altLang="zh-CN" sz="1600" dirty="0">
                <a:solidFill>
                  <a:schemeClr val="dk2"/>
                </a:solidFill>
              </a:rPr>
              <a:t>Competitive Analysis</a:t>
            </a:r>
          </a:p>
          <a:p>
            <a:pPr marL="914400" lvl="1" indent="-330200">
              <a:buClr>
                <a:schemeClr val="dk2"/>
              </a:buClr>
              <a:buSzPct val="100000"/>
              <a:buAutoNum type="alphaUcPeriod"/>
            </a:pPr>
            <a:r>
              <a:rPr lang="en-US" altLang="zh-CN" sz="1600" dirty="0">
                <a:solidFill>
                  <a:schemeClr val="dk2"/>
                </a:solidFill>
              </a:rPr>
              <a:t>Supplier Analysis</a:t>
            </a:r>
            <a:endParaRPr lang="zh-CN" sz="1800" dirty="0">
              <a:solidFill>
                <a:schemeClr val="dk2"/>
              </a:solidFill>
            </a:endParaRPr>
          </a:p>
          <a:p>
            <a:pPr marL="457200" lvl="0" indent="-342900" rtl="0">
              <a:spcBef>
                <a:spcPts val="0"/>
              </a:spcBef>
              <a:buClr>
                <a:schemeClr val="dk2"/>
              </a:buClr>
              <a:buSzPct val="100000"/>
              <a:buAutoNum type="romanUcPeriod"/>
            </a:pPr>
            <a:r>
              <a:rPr lang="zh-CN" sz="1800" dirty="0">
                <a:solidFill>
                  <a:schemeClr val="dk2"/>
                </a:solidFill>
              </a:rPr>
              <a:t>Team &amp; Responsibilities</a:t>
            </a:r>
          </a:p>
          <a:p>
            <a:pPr marL="457200" lvl="0" indent="-342900" rtl="0">
              <a:spcBef>
                <a:spcPts val="0"/>
              </a:spcBef>
              <a:buClr>
                <a:schemeClr val="dk2"/>
              </a:buClr>
              <a:buSzPct val="100000"/>
              <a:buAutoNum type="romanUcPeriod"/>
            </a:pPr>
            <a:r>
              <a:rPr lang="zh-CN" sz="1800" dirty="0">
                <a:solidFill>
                  <a:schemeClr val="dk2"/>
                </a:solidFill>
              </a:rPr>
              <a:t>Action Plan</a:t>
            </a:r>
          </a:p>
          <a:p>
            <a:pPr marL="914400" lvl="1" indent="-330200" rtl="0">
              <a:spcBef>
                <a:spcPts val="0"/>
              </a:spcBef>
              <a:buClr>
                <a:schemeClr val="dk2"/>
              </a:buClr>
              <a:buSzPct val="100000"/>
              <a:buAutoNum type="alphaUcPeriod"/>
            </a:pPr>
            <a:r>
              <a:rPr lang="zh-CN" sz="1600" dirty="0">
                <a:solidFill>
                  <a:schemeClr val="dk2"/>
                </a:solidFill>
              </a:rPr>
              <a:t>Project Breakdown</a:t>
            </a:r>
          </a:p>
          <a:p>
            <a:pPr marL="914400" lvl="1" indent="-330200" rtl="0">
              <a:spcBef>
                <a:spcPts val="0"/>
              </a:spcBef>
              <a:buClr>
                <a:schemeClr val="dk2"/>
              </a:buClr>
              <a:buSzPct val="100000"/>
              <a:buAutoNum type="alphaUcPeriod"/>
            </a:pPr>
            <a:r>
              <a:rPr lang="zh-CN" sz="1600" dirty="0">
                <a:solidFill>
                  <a:schemeClr val="dk2"/>
                </a:solidFill>
              </a:rPr>
              <a:t>Timeline</a:t>
            </a:r>
          </a:p>
          <a:p>
            <a:pPr marL="914400" lvl="1" indent="-330200" rtl="0">
              <a:spcBef>
                <a:spcPts val="0"/>
              </a:spcBef>
              <a:buClr>
                <a:schemeClr val="dk2"/>
              </a:buClr>
              <a:buSzPct val="100000"/>
              <a:buAutoNum type="alphaUcPeriod"/>
            </a:pPr>
            <a:r>
              <a:rPr lang="zh-CN" sz="1600" dirty="0">
                <a:solidFill>
                  <a:schemeClr val="dk2"/>
                </a:solidFill>
              </a:rPr>
              <a:t>Essential Business Registeration Steps</a:t>
            </a:r>
          </a:p>
          <a:p>
            <a:pPr marL="457200" lvl="0" indent="-342900" rtl="0">
              <a:spcBef>
                <a:spcPts val="0"/>
              </a:spcBef>
              <a:buClr>
                <a:schemeClr val="dk2"/>
              </a:buClr>
              <a:buSzPct val="100000"/>
              <a:buAutoNum type="romanUcPeriod"/>
            </a:pPr>
            <a:r>
              <a:rPr lang="zh-CN" sz="1800" dirty="0">
                <a:solidFill>
                  <a:schemeClr val="dk2"/>
                </a:solidFill>
              </a:rPr>
              <a:t>Budgets and finance</a:t>
            </a:r>
          </a:p>
          <a:p>
            <a:pPr marL="457200" lvl="0" indent="-342900">
              <a:spcBef>
                <a:spcPts val="0"/>
              </a:spcBef>
              <a:buClr>
                <a:schemeClr val="dk2"/>
              </a:buClr>
              <a:buSzPct val="100000"/>
              <a:buAutoNum type="romanUcPeriod"/>
            </a:pPr>
            <a:r>
              <a:rPr lang="zh-CN" sz="1800" dirty="0">
                <a:solidFill>
                  <a:schemeClr val="dk2"/>
                </a:solidFill>
              </a:rPr>
              <a:t>Assumptions, Constraints,, Key resources and Government policies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369275" y="187625"/>
            <a:ext cx="5539200" cy="79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zh-CN" sz="3000" b="1"/>
              <a:t>Content Overview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/>
        </p:nvSpPr>
        <p:spPr>
          <a:xfrm>
            <a:off x="199175" y="187450"/>
            <a:ext cx="8529600" cy="66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2400" b="1"/>
              <a:t>Processor Suppliers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99175" y="761600"/>
            <a:ext cx="8424300" cy="392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(Very) High barrier of technical threshold for entry :( 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Dominated by 2 manufacturers (i.e. INTEL and AMD) :(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No alternative choices :(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Competitions being (Very) fierce :)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024" y="2179249"/>
            <a:ext cx="2792749" cy="25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199175" y="187450"/>
            <a:ext cx="8529600" cy="66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2400" b="1"/>
              <a:t>Graphic Cards Suppliers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199175" y="761600"/>
            <a:ext cx="8424300" cy="392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Equally High barrier of technical threshold for entry as Processor Industry :( 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Dominated by 2 manufacturers (i.e. Nvidia and AMD) :(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An optional components for computers, but not for MCT :(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Competitions being even more fierce than processor Indusry:)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445" y="2847075"/>
            <a:ext cx="3282300" cy="19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/>
        </p:nvSpPr>
        <p:spPr>
          <a:xfrm>
            <a:off x="199175" y="187450"/>
            <a:ext cx="8529600" cy="66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2400" b="1"/>
              <a:t> RAM and Hard-disk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356536" y="757347"/>
            <a:ext cx="8424300" cy="392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2000" dirty="0">
                <a:solidFill>
                  <a:schemeClr val="dk1"/>
                </a:solidFill>
              </a:rPr>
              <a:t>Low technical thresholds (Medium for SSD) :)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2000" dirty="0">
                <a:solidFill>
                  <a:schemeClr val="dk1"/>
                </a:solidFill>
              </a:rPr>
              <a:t>Many choices for MCT :)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2000" dirty="0">
                <a:solidFill>
                  <a:schemeClr val="dk1"/>
                </a:solidFill>
              </a:rPr>
              <a:t>Competition very intense :)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2000" dirty="0">
                <a:solidFill>
                  <a:schemeClr val="dk1"/>
                </a:solidFill>
              </a:rPr>
              <a:t>PC Storage diveces not usually the major product of a company :(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850" y="2827550"/>
            <a:ext cx="3048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/>
        </p:nvSpPr>
        <p:spPr>
          <a:xfrm>
            <a:off x="199175" y="187450"/>
            <a:ext cx="8529600" cy="66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2400" b="1"/>
              <a:t>Mother-Board Suppliers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199175" y="761600"/>
            <a:ext cx="8424300" cy="392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475" y="2756625"/>
            <a:ext cx="2153650" cy="21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/>
        </p:nvSpPr>
        <p:spPr>
          <a:xfrm>
            <a:off x="313075" y="680575"/>
            <a:ext cx="8728800" cy="422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Motherboard quality determines customisablility, critical to MCT :(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Rather than large brand computer manufacturers, MCT is not the major client :(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Rivalry just as high as industries mentioned above :)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Also being dominated by very few companies due to the high technical threshold, (not as high as processors though) :(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/>
        </p:nvSpPr>
        <p:spPr>
          <a:xfrm>
            <a:off x="199175" y="187450"/>
            <a:ext cx="8529600" cy="66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2400" b="1"/>
              <a:t>Accessory Suppliers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199175" y="761600"/>
            <a:ext cx="8424300" cy="392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207600" y="761600"/>
            <a:ext cx="8728800" cy="422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Not technical driven, easy to entre :)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Not the major product of MCT :)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Manufacturers dying to open their market by every means. :)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Competitiveness is high :)</a:t>
            </a:r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575" y="2881462"/>
            <a:ext cx="300990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ctrTitle"/>
          </p:nvPr>
        </p:nvSpPr>
        <p:spPr>
          <a:xfrm>
            <a:off x="139600" y="118550"/>
            <a:ext cx="8520600" cy="69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 sz="2400" b="1">
                <a:solidFill>
                  <a:srgbClr val="000000"/>
                </a:solidFill>
              </a:rPr>
              <a:t>Market Strategy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286800" y="969425"/>
            <a:ext cx="8738100" cy="387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buSzPct val="100000"/>
              <a:buChar char="●"/>
            </a:pPr>
            <a:r>
              <a:rPr lang="zh-CN" sz="1800" dirty="0"/>
              <a:t>Search Engine Optimsation</a:t>
            </a:r>
            <a:r>
              <a:rPr lang="en-AU" altLang="zh-CN" sz="1800" dirty="0"/>
              <a:t> (SEO)</a:t>
            </a:r>
          </a:p>
          <a:p>
            <a:pPr marL="114300" lvl="1">
              <a:buSzPct val="100000"/>
            </a:pPr>
            <a:r>
              <a:rPr lang="en-AU" altLang="zh-CN" sz="1800" dirty="0"/>
              <a:t>[The more frequent a key word appears in our website (NOT in others’ website as well), the higher our website will be on the search result list; The more online visitors we will have as an outcome.]</a:t>
            </a:r>
            <a:endParaRPr lang="zh-CN" sz="1800" dirty="0"/>
          </a:p>
          <a:p>
            <a:pPr marL="457200" lvl="0" indent="-342900">
              <a:spcBef>
                <a:spcPts val="0"/>
              </a:spcBef>
              <a:buSzPct val="100000"/>
              <a:buChar char="●"/>
            </a:pPr>
            <a:r>
              <a:rPr lang="zh-CN" sz="1800" dirty="0"/>
              <a:t>Youtube Benchmarking Video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zh-CN" sz="1800" dirty="0"/>
              <a:t>Promotion</a:t>
            </a:r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301" name="Shape 301" descr="2010-11-21-marketing-strategy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449" y="2570700"/>
            <a:ext cx="3858350" cy="257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 descr="unnam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2275" y="0"/>
            <a:ext cx="3219450" cy="3219450"/>
          </a:xfrm>
          <a:prstGeom prst="flowChartOffpageConnector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07" name="Shape 307"/>
          <p:cNvSpPr txBox="1">
            <a:spLocks noGrp="1"/>
          </p:cNvSpPr>
          <p:nvPr>
            <p:ph type="ctrTitle"/>
          </p:nvPr>
        </p:nvSpPr>
        <p:spPr>
          <a:xfrm>
            <a:off x="1487100" y="3411362"/>
            <a:ext cx="6169800" cy="740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Business Startup Plan</a:t>
            </a:r>
          </a:p>
        </p:txBody>
      </p:sp>
      <p:sp>
        <p:nvSpPr>
          <p:cNvPr id="308" name="Shape 308"/>
          <p:cNvSpPr txBox="1">
            <a:spLocks noGrp="1"/>
          </p:cNvSpPr>
          <p:nvPr>
            <p:ph type="subTitle" idx="1"/>
          </p:nvPr>
        </p:nvSpPr>
        <p:spPr>
          <a:xfrm>
            <a:off x="1487100" y="4192475"/>
            <a:ext cx="6169800" cy="571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Management Structure,WBS, Gantt Chart, Task Guideline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2140800" y="1630500"/>
            <a:ext cx="4862400" cy="1882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 Company Management Structure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2140800" y="1630500"/>
            <a:ext cx="4862400" cy="1882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endParaRPr sz="3000"/>
          </a:p>
        </p:txBody>
      </p:sp>
      <p:pic>
        <p:nvPicPr>
          <p:cNvPr id="319" name="Shape 319" descr="Untitle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824" y="475224"/>
            <a:ext cx="6417550" cy="4258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 flipH="1">
            <a:off x="5003725" y="1076100"/>
            <a:ext cx="8946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21" name="Shape 321"/>
          <p:cNvCxnSpPr/>
          <p:nvPr/>
        </p:nvCxnSpPr>
        <p:spPr>
          <a:xfrm>
            <a:off x="5171450" y="2585725"/>
            <a:ext cx="104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22" name="Shape 322"/>
          <p:cNvCxnSpPr/>
          <p:nvPr/>
        </p:nvCxnSpPr>
        <p:spPr>
          <a:xfrm rot="10800000" flipH="1">
            <a:off x="2124500" y="3088775"/>
            <a:ext cx="14100" cy="5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23" name="Shape 323"/>
          <p:cNvCxnSpPr/>
          <p:nvPr/>
        </p:nvCxnSpPr>
        <p:spPr>
          <a:xfrm flipH="1">
            <a:off x="3158850" y="3969450"/>
            <a:ext cx="265500" cy="2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24" name="Shape 324"/>
          <p:cNvCxnSpPr/>
          <p:nvPr/>
        </p:nvCxnSpPr>
        <p:spPr>
          <a:xfrm rot="10800000" flipH="1">
            <a:off x="5506900" y="3228525"/>
            <a:ext cx="1355700" cy="62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25" name="Shape 325"/>
          <p:cNvCxnSpPr/>
          <p:nvPr/>
        </p:nvCxnSpPr>
        <p:spPr>
          <a:xfrm>
            <a:off x="7407750" y="4179100"/>
            <a:ext cx="40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6" name="Shape 326"/>
          <p:cNvSpPr txBox="1"/>
          <p:nvPr/>
        </p:nvSpPr>
        <p:spPr>
          <a:xfrm>
            <a:off x="5982125" y="978375"/>
            <a:ext cx="1355700" cy="29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1800" b="1"/>
              <a:t>Siqi Sun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6233700" y="2515850"/>
            <a:ext cx="1579500" cy="2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1800" b="1"/>
              <a:t>AneeImam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6708900" y="3088775"/>
            <a:ext cx="1104300" cy="29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1800" b="1"/>
              <a:t>Danwei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2627650" y="4290900"/>
            <a:ext cx="7968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1800" b="1"/>
              <a:t>Siqi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1705175" y="2571750"/>
            <a:ext cx="1285800" cy="5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1800" b="1"/>
              <a:t>Grace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7603425" y="3829675"/>
            <a:ext cx="1048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1800" b="1"/>
              <a:t>Claudia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hape 336" descr="images.png"/>
          <p:cNvPicPr preferRelativeResize="0"/>
          <p:nvPr/>
        </p:nvPicPr>
        <p:blipFill rotWithShape="1">
          <a:blip r:embed="rId3">
            <a:alphaModFix amt="60000"/>
          </a:blip>
          <a:srcRect l="16899" r="16906"/>
          <a:stretch/>
        </p:blipFill>
        <p:spPr>
          <a:xfrm>
            <a:off x="0" y="0"/>
            <a:ext cx="3512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>
                <a:solidFill>
                  <a:srgbClr val="00FFFF"/>
                </a:solidFill>
              </a:rPr>
              <a:t>Team Introduction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4011825" y="364950"/>
            <a:ext cx="4850400" cy="455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spcBef>
                <a:spcPts val="0"/>
              </a:spcBef>
              <a:buSzPct val="100000"/>
            </a:pPr>
            <a:r>
              <a:rPr lang="zh-CN" sz="2000" b="1" dirty="0"/>
              <a:t>SIQI</a:t>
            </a:r>
            <a:r>
              <a:rPr lang="zh-CN" sz="2000" dirty="0"/>
              <a:t> is CEO of the company in official documents</a:t>
            </a:r>
            <a:br>
              <a:rPr lang="en-AU" altLang="zh-CN" sz="2000" dirty="0"/>
            </a:br>
            <a:r>
              <a:rPr lang="zh-CN" sz="2000" b="1" dirty="0"/>
              <a:t>Anees</a:t>
            </a:r>
            <a:r>
              <a:rPr lang="zh-CN" sz="2000" dirty="0"/>
              <a:t> is Operations Manager answerable to CEO</a:t>
            </a:r>
            <a:br>
              <a:rPr lang="en-AU" altLang="zh-CN" sz="2000" dirty="0"/>
            </a:br>
            <a:r>
              <a:rPr lang="zh-CN" sz="2000" b="1" dirty="0"/>
              <a:t>Grace</a:t>
            </a:r>
            <a:r>
              <a:rPr lang="zh-CN" sz="2000" dirty="0"/>
              <a:t> is Marketing Manager</a:t>
            </a:r>
            <a:br>
              <a:rPr lang="en-AU" altLang="zh-CN" sz="2000" dirty="0"/>
            </a:br>
            <a:r>
              <a:rPr lang="zh-CN" sz="2000" b="1" dirty="0"/>
              <a:t>Claudia </a:t>
            </a:r>
            <a:r>
              <a:rPr lang="zh-CN" sz="2000" dirty="0"/>
              <a:t>is Accounts manager</a:t>
            </a:r>
            <a:br>
              <a:rPr lang="en-AU" altLang="zh-CN" sz="2000" dirty="0"/>
            </a:br>
            <a:r>
              <a:rPr lang="zh-CN" sz="2000" b="1" dirty="0"/>
              <a:t>Danwei</a:t>
            </a:r>
            <a:r>
              <a:rPr lang="zh-CN" sz="2000" dirty="0"/>
              <a:t> is training and HR Manager. </a:t>
            </a:r>
            <a:br>
              <a:rPr lang="en-AU" altLang="zh-CN" sz="2000" dirty="0"/>
            </a:br>
            <a:r>
              <a:rPr lang="zh-CN" sz="2000" b="1" dirty="0"/>
              <a:t>Siqi</a:t>
            </a:r>
            <a:r>
              <a:rPr lang="zh-CN" sz="2000" dirty="0"/>
              <a:t> also handles the supply chain management.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/>
        </p:nvSpPr>
        <p:spPr>
          <a:xfrm>
            <a:off x="105450" y="175750"/>
            <a:ext cx="8752200" cy="6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zh-CN" sz="3000" b="1">
                <a:solidFill>
                  <a:schemeClr val="dk1"/>
                </a:solidFill>
              </a:rPr>
              <a:t>Background</a:t>
            </a:r>
          </a:p>
          <a:p>
            <a:pPr lvl="0">
              <a:spcBef>
                <a:spcPts val="0"/>
              </a:spcBef>
              <a:buNone/>
            </a:pPr>
            <a:endParaRPr sz="1800" b="1"/>
          </a:p>
        </p:txBody>
      </p:sp>
      <p:sp>
        <p:nvSpPr>
          <p:cNvPr id="136" name="Shape 136"/>
          <p:cNvSpPr txBox="1"/>
          <p:nvPr/>
        </p:nvSpPr>
        <p:spPr>
          <a:xfrm>
            <a:off x="105450" y="831850"/>
            <a:ext cx="8963100" cy="424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1800" dirty="0"/>
              <a:t>The Customizability of the Computers: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zh-CN" sz="1800" dirty="0"/>
              <a:t>Pursuing Higher Performance / Scalability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zh-CN" sz="1800" dirty="0"/>
              <a:t>Combinations of Components not on the Market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zh-CN" sz="1800" dirty="0"/>
              <a:t>Being Cost-Effective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zh-CN" sz="1800" dirty="0"/>
              <a:t>“Being Cool”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zh-CN" sz="1800" dirty="0"/>
              <a:t>Business Needs: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zh-CN" sz="1800" dirty="0"/>
              <a:t>Computers for Specific Needs (Gam</a:t>
            </a:r>
            <a:r>
              <a:rPr lang="en-AU" altLang="zh-CN" sz="1800" dirty="0" err="1"/>
              <a:t>er</a:t>
            </a:r>
            <a:r>
              <a:rPr lang="en-AU" altLang="zh-CN" sz="1800" dirty="0"/>
              <a:t>, Tech Fans &amp; Graphic Designers</a:t>
            </a:r>
            <a:r>
              <a:rPr lang="zh-CN" sz="1800" dirty="0"/>
              <a:t>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zh-CN" sz="1800" dirty="0">
                <a:solidFill>
                  <a:schemeClr val="dk1"/>
                </a:solidFill>
              </a:rPr>
              <a:t>Wrranties for DIYers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949" y="3163425"/>
            <a:ext cx="3813650" cy="17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Shape 343" descr="WBS.jpg"/>
          <p:cNvPicPr preferRelativeResize="0"/>
          <p:nvPr/>
        </p:nvPicPr>
        <p:blipFill rotWithShape="1">
          <a:blip r:embed="rId3">
            <a:alphaModFix/>
          </a:blip>
          <a:srcRect t="7605" b="7605"/>
          <a:stretch/>
        </p:blipFill>
        <p:spPr>
          <a:xfrm>
            <a:off x="365812" y="1002097"/>
            <a:ext cx="8332575" cy="384362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365812" y="319750"/>
            <a:ext cx="3124200" cy="117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Work Breakdown Structure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 rot="-5400000">
            <a:off x="-927725" y="1797475"/>
            <a:ext cx="4064100" cy="1506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600"/>
              <a:t>Key Milestones</a:t>
            </a:r>
          </a:p>
        </p:txBody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2096525" y="518875"/>
            <a:ext cx="6417900" cy="406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zh-CN" sz="2400" dirty="0">
                <a:solidFill>
                  <a:srgbClr val="000000"/>
                </a:solidFill>
              </a:rPr>
              <a:t>Initial Planning and Brain Storming  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zh-CN" sz="2400" dirty="0">
                <a:solidFill>
                  <a:srgbClr val="000000"/>
                </a:solidFill>
              </a:rPr>
              <a:t>Market Analysis and Consumers Research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zh-CN" sz="2400" dirty="0">
                <a:solidFill>
                  <a:srgbClr val="000000"/>
                </a:solidFill>
              </a:rPr>
              <a:t>Financial Ananlysi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zh-CN" sz="2400" dirty="0">
                <a:solidFill>
                  <a:srgbClr val="000000"/>
                </a:solidFill>
              </a:rPr>
              <a:t>Registeration of the Business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zh-CN" sz="2400" dirty="0">
                <a:solidFill>
                  <a:srgbClr val="000000"/>
                </a:solidFill>
              </a:rPr>
              <a:t>Putting Paper plan on to floor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zh-CN" sz="2400" dirty="0">
                <a:solidFill>
                  <a:srgbClr val="000000"/>
                </a:solidFill>
              </a:rPr>
              <a:t>Marketing of Products</a:t>
            </a:r>
          </a:p>
          <a:p>
            <a:pPr marL="457200" lvl="0" indent="-3810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zh-CN" sz="2400" dirty="0">
                <a:solidFill>
                  <a:srgbClr val="000000"/>
                </a:solidFill>
              </a:rPr>
              <a:t>Inauguration of the Shop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 rot="-5400000">
            <a:off x="-927725" y="1797475"/>
            <a:ext cx="4064100" cy="1506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Project Plan</a:t>
            </a:r>
          </a:p>
        </p:txBody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2601000" y="518875"/>
            <a:ext cx="5913300" cy="406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57" name="Shape 357" descr="Plan 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075" y="349425"/>
            <a:ext cx="6666976" cy="443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 rot="-5400000">
            <a:off x="-1131775" y="2111875"/>
            <a:ext cx="4064100" cy="878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Project Plan</a:t>
            </a: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2601000" y="518875"/>
            <a:ext cx="5913300" cy="406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64" name="Shape 364" descr="Plan 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000" y="403375"/>
            <a:ext cx="7701273" cy="433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title"/>
          </p:nvPr>
        </p:nvSpPr>
        <p:spPr>
          <a:xfrm rot="-5400000">
            <a:off x="-1255100" y="2111875"/>
            <a:ext cx="4064100" cy="878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Project Plan</a:t>
            </a:r>
          </a:p>
        </p:txBody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2601000" y="518875"/>
            <a:ext cx="5913300" cy="406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71" name="Shape 371" descr="Plan 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000" y="404425"/>
            <a:ext cx="7519574" cy="436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 rot="-5400000">
            <a:off x="-1324975" y="2111875"/>
            <a:ext cx="4064100" cy="878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Project Plan</a:t>
            </a:r>
          </a:p>
        </p:txBody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2601000" y="518875"/>
            <a:ext cx="5913300" cy="406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78" name="Shape 378" descr="Plan 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225" y="405325"/>
            <a:ext cx="7438074" cy="42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ctrTitle"/>
          </p:nvPr>
        </p:nvSpPr>
        <p:spPr>
          <a:xfrm>
            <a:off x="2517100" y="405325"/>
            <a:ext cx="5740800" cy="666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Project Overview</a:t>
            </a:r>
          </a:p>
        </p:txBody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2335400" y="1210217"/>
            <a:ext cx="5740800" cy="361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spcBef>
                <a:spcPts val="0"/>
              </a:spcBef>
              <a:buSzPct val="100000"/>
            </a:pPr>
            <a:r>
              <a:rPr lang="zh-CN" sz="2000" dirty="0"/>
              <a:t>Project Start Date 11/07/2016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zh-CN" sz="2000" dirty="0"/>
              <a:t>Total Duration of the Project:  </a:t>
            </a:r>
          </a:p>
          <a:p>
            <a:pPr lvl="0" rtl="0">
              <a:spcBef>
                <a:spcPts val="0"/>
              </a:spcBef>
            </a:pPr>
            <a:r>
              <a:rPr lang="zh-CN" sz="2000" dirty="0"/>
              <a:t> </a:t>
            </a:r>
            <a:r>
              <a:rPr lang="en-AU" altLang="zh-CN" sz="2000" dirty="0"/>
              <a:t>	</a:t>
            </a:r>
            <a:r>
              <a:rPr lang="zh-CN" sz="2000" b="1" dirty="0"/>
              <a:t>40 Weeks Approx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zh-CN" sz="2000" dirty="0"/>
              <a:t>Estimated End Date.   11/07/2017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zh-CN" sz="2000" dirty="0"/>
              <a:t>Project Progress . 88% Complete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zh-CN" sz="2000" dirty="0"/>
              <a:t>Work to be done in last phase of the Project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/>
          <p:cNvPicPr preferRelativeResize="0"/>
          <p:nvPr/>
        </p:nvPicPr>
        <p:blipFill rotWithShape="1">
          <a:blip r:embed="rId3">
            <a:alphaModFix/>
          </a:blip>
          <a:srcRect t="17350" b="17350"/>
          <a:stretch/>
        </p:blipFill>
        <p:spPr>
          <a:xfrm>
            <a:off x="496025" y="936450"/>
            <a:ext cx="8351350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365812" y="319750"/>
            <a:ext cx="3124200" cy="117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Project Overview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Register for a business</a:t>
            </a:r>
          </a:p>
        </p:txBody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102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</a:pPr>
            <a:r>
              <a:rPr lang="zh-CN" dirty="0"/>
              <a:t>Deternmine the number of people and roles in the business and source of funds</a:t>
            </a:r>
          </a:p>
          <a:p>
            <a:pPr marL="228600" lvl="0" rtl="0">
              <a:spcBef>
                <a:spcPts val="0"/>
              </a:spcBef>
            </a:pPr>
            <a:r>
              <a:rPr lang="zh-CN" dirty="0"/>
              <a:t>Determine the structure of the business</a:t>
            </a:r>
          </a:p>
          <a:p>
            <a:pPr marL="228600" lvl="0" rtl="0">
              <a:spcBef>
                <a:spcPts val="0"/>
              </a:spcBef>
            </a:pPr>
            <a:r>
              <a:rPr lang="zh-CN" dirty="0"/>
              <a:t>Register ABN and TFN from abr.com.au</a:t>
            </a:r>
          </a:p>
          <a:p>
            <a:pPr marL="228600" lvl="0" rtl="0">
              <a:spcBef>
                <a:spcPts val="0"/>
              </a:spcBef>
            </a:pPr>
            <a:r>
              <a:rPr lang="zh-CN" dirty="0"/>
              <a:t>Register GST from ATO</a:t>
            </a:r>
          </a:p>
          <a:p>
            <a:pPr marL="228600" lvl="0" rtl="0">
              <a:spcBef>
                <a:spcPts val="0"/>
              </a:spcBef>
            </a:pPr>
            <a:r>
              <a:rPr lang="zh-CN" dirty="0"/>
              <a:t>Register Trade Mark (Logo) from IP Australia</a:t>
            </a:r>
          </a:p>
          <a:p>
            <a:pPr marL="228600" lvl="0" rtl="0">
              <a:spcBef>
                <a:spcPts val="0"/>
              </a:spcBef>
            </a:pPr>
            <a:r>
              <a:rPr lang="zh-CN" dirty="0"/>
              <a:t>Register Buinsess name (My Computer Tech) from ASIC</a:t>
            </a: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8675" y="1378775"/>
            <a:ext cx="2993200" cy="18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Compulsory requirements</a:t>
            </a:r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628473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dirty="0"/>
              <a:t>Store in </a:t>
            </a:r>
            <a:r>
              <a:rPr lang="zh-CN" b="1" dirty="0"/>
              <a:t>Dockland</a:t>
            </a:r>
            <a:r>
              <a:rPr lang="zh-CN" dirty="0"/>
              <a:t>, easily accessible</a:t>
            </a:r>
            <a:endParaRPr lang="en-AU" altLang="zh-CN" dirty="0"/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dirty="0"/>
              <a:t>No permits needed by Melboune City Council for our business</a:t>
            </a:r>
            <a:endParaRPr lang="en-AU" altLang="zh-CN" dirty="0"/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dirty="0"/>
              <a:t>Approved Premises Licence from Victoria Government</a:t>
            </a:r>
            <a:br>
              <a:rPr lang="en-AU" altLang="zh-CN" dirty="0"/>
            </a:br>
            <a:r>
              <a:rPr lang="zh-CN" dirty="0"/>
              <a:t>Consumer Product Safety and Information Standards from Australian Government and Import Controls</a:t>
            </a:r>
            <a:endParaRPr lang="en-AU" altLang="zh-CN" dirty="0"/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dirty="0"/>
              <a:t>Personal accident &amp; sickness insurance from AAMI</a:t>
            </a:r>
            <a:br>
              <a:rPr lang="en-AU" altLang="zh-CN" dirty="0"/>
            </a:br>
            <a:r>
              <a:rPr lang="zh-CN" dirty="0"/>
              <a:t>Public liability insurance from AAMI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404" name="Shape 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6438" y="1505997"/>
            <a:ext cx="2442625" cy="17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128875" y="175750"/>
            <a:ext cx="8588100" cy="6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3000" b="1">
                <a:solidFill>
                  <a:schemeClr val="dk1"/>
                </a:solidFill>
              </a:rPr>
              <a:t>Objective &amp; Scope 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975" y="3444700"/>
            <a:ext cx="4019550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128875" y="867025"/>
            <a:ext cx="4475700" cy="413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1800" b="1"/>
              <a:t>Business Registeration &amp; Establishment </a:t>
            </a:r>
          </a:p>
          <a:p>
            <a:pPr marL="457200" lvl="0" indent="-34290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Melbourne Based, Physical &amp; Online Store</a:t>
            </a:r>
          </a:p>
          <a:p>
            <a:pPr marL="457200" lvl="0" indent="-34290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Australian Wide Customers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Hardware Consulting Services &amp; Customized Computer/Devices Retail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1800">
                <a:solidFill>
                  <a:schemeClr val="dk1"/>
                </a:solidFill>
              </a:rPr>
              <a:t>Warrantee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zh-CN" sz="1800"/>
              <a:t>Business Available on </a:t>
            </a:r>
            <a:r>
              <a:rPr lang="zh-CN" sz="1800" b="1"/>
              <a:t>22th Oct 2017</a:t>
            </a:r>
          </a:p>
          <a:p>
            <a:pPr marL="457200" lvl="0" indent="-342900">
              <a:spcBef>
                <a:spcPts val="0"/>
              </a:spcBef>
              <a:buSzPct val="100000"/>
              <a:buChar char="●"/>
            </a:pPr>
            <a:r>
              <a:rPr lang="zh-CN" sz="1800"/>
              <a:t>Expected Start-up fee  </a:t>
            </a:r>
            <a:r>
              <a:rPr lang="zh-CN" sz="1800" b="1"/>
              <a:t>A$255,000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4716300" y="867025"/>
            <a:ext cx="4475700" cy="413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1800" b="1"/>
              <a:t>Business Planning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zh-CN" sz="1800"/>
              <a:t>Industry Analysis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zh-CN" sz="1800"/>
              <a:t>Project Plan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zh-CN" sz="1800"/>
              <a:t>Budget Plan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ctrTitle"/>
          </p:nvPr>
        </p:nvSpPr>
        <p:spPr>
          <a:xfrm>
            <a:off x="315175" y="318675"/>
            <a:ext cx="3224400" cy="302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Floor Plan</a:t>
            </a:r>
          </a:p>
        </p:txBody>
      </p:sp>
      <p:pic>
        <p:nvPicPr>
          <p:cNvPr id="410" name="Shape 410" descr="fLOOR PLAN FOR cUSTOMISED COMPUTER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700" y="0"/>
            <a:ext cx="65442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ctrTitle"/>
          </p:nvPr>
        </p:nvSpPr>
        <p:spPr>
          <a:xfrm>
            <a:off x="315175" y="318675"/>
            <a:ext cx="3224400" cy="302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Floor Plan</a:t>
            </a:r>
          </a:p>
        </p:txBody>
      </p:sp>
      <p:pic>
        <p:nvPicPr>
          <p:cNvPr id="416" name="Shape 416" descr="fLOOR PLAN FOR cUSTOMISED COMPUTERS 3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625" y="0"/>
            <a:ext cx="65023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ctrTitle"/>
          </p:nvPr>
        </p:nvSpPr>
        <p:spPr>
          <a:xfrm>
            <a:off x="315175" y="318675"/>
            <a:ext cx="3224400" cy="302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Floor Plan</a:t>
            </a:r>
          </a:p>
        </p:txBody>
      </p:sp>
      <p:pic>
        <p:nvPicPr>
          <p:cNvPr id="422" name="Shape 422" descr="fLOOR PLAN FOR cUSTOMISED COMPUTERS 3d 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349" y="0"/>
            <a:ext cx="5996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Bank account and online system</a:t>
            </a:r>
          </a:p>
        </p:txBody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6773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CN" dirty="0"/>
              <a:t>Set up bank account EFTPOS with ANZ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 dirty="0"/>
              <a:t>Set up accounting software XERO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 dirty="0"/>
              <a:t>Ask Zeemo to help creat a eCommerce website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 dirty="0"/>
              <a:t>Open Paypal payment system on our website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 dirty="0"/>
              <a:t>Set up Youtube advertisement for target customers</a:t>
            </a:r>
          </a:p>
        </p:txBody>
      </p:sp>
      <p:pic>
        <p:nvPicPr>
          <p:cNvPr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058" y="3833039"/>
            <a:ext cx="971600" cy="9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905" y="3890999"/>
            <a:ext cx="1496002" cy="7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9736" y="3753723"/>
            <a:ext cx="1980375" cy="12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2487" y="3753726"/>
            <a:ext cx="1756151" cy="123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Warranty &amp; safety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CN"/>
              <a:t>Two years warranty for repairing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Exchange for fault products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Refund if exchange can not be provided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Fire alarms, fire extinguisher anf fire sensor for safety</a:t>
            </a:r>
          </a:p>
          <a:p>
            <a:pPr marL="457200" lvl="0" indent="-228600">
              <a:spcBef>
                <a:spcPts val="0"/>
              </a:spcBef>
            </a:pPr>
            <a:r>
              <a:rPr lang="zh-CN"/>
              <a:t>Security cameras, alarm tag and alarm gates for security</a:t>
            </a:r>
          </a:p>
        </p:txBody>
      </p:sp>
      <p:pic>
        <p:nvPicPr>
          <p:cNvPr id="439" name="Shape 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280" y="3786766"/>
            <a:ext cx="1451650" cy="105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6710" y="3786766"/>
            <a:ext cx="1050249" cy="105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Choose suppliers</a:t>
            </a:r>
          </a:p>
        </p:txBody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390150" y="1376575"/>
            <a:ext cx="60407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zh-CN" sz="2400"/>
              <a:t>Find out customer demands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zh-CN" sz="2400"/>
              <a:t>Quote for price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zh-CN" sz="2400"/>
              <a:t>Negiotiate delivery time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zh-CN" sz="2400"/>
              <a:t>Negiotiate payment terms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zh-CN" sz="2400"/>
              <a:t>Ask for after-sales service &amp; maintenance arrangements</a:t>
            </a:r>
          </a:p>
        </p:txBody>
      </p:sp>
      <p:pic>
        <p:nvPicPr>
          <p:cNvPr id="447" name="Shape 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276" y="1500401"/>
            <a:ext cx="2364699" cy="12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xfrm>
            <a:off x="401350" y="6477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000"/>
              <a:t>Budget Plan and Forcasting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53" name="Shape 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150" y="2190850"/>
            <a:ext cx="666750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ctrTitle"/>
          </p:nvPr>
        </p:nvSpPr>
        <p:spPr>
          <a:xfrm>
            <a:off x="311702" y="569850"/>
            <a:ext cx="6304500" cy="63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 sz="3600"/>
              <a:t>Budge Plan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467600" y="1490450"/>
            <a:ext cx="6148500" cy="327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zh-CN" sz="2400"/>
              <a:t>Start - up Expenses, e.g. Website expense, Registration expense, Brochures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zh-CN" sz="2400"/>
              <a:t>Start - up Assets, e.g. Cash, Inventory, Display setup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zh-CN" sz="2400"/>
              <a:t>Start - up Funding e.g. Owner investments</a:t>
            </a:r>
          </a:p>
        </p:txBody>
      </p:sp>
      <p:pic>
        <p:nvPicPr>
          <p:cNvPr id="460" name="Shape 460" descr="budgeting-and-why-people-hate-it-so-much-empower-2-thrive-llc-HcclKu-clipar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550" y="1871900"/>
            <a:ext cx="2684451" cy="32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Shape 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00" y="734124"/>
            <a:ext cx="6129600" cy="367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/>
        </p:nvSpPr>
        <p:spPr>
          <a:xfrm>
            <a:off x="1038275" y="724050"/>
            <a:ext cx="3934500" cy="45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1" name="Shape 471"/>
          <p:cNvSpPr txBox="1"/>
          <p:nvPr/>
        </p:nvSpPr>
        <p:spPr>
          <a:xfrm>
            <a:off x="927650" y="1908300"/>
            <a:ext cx="7633200" cy="89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72" name="Shape 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200" y="1908300"/>
            <a:ext cx="4985374" cy="29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/>
        </p:nvSpPr>
        <p:spPr>
          <a:xfrm>
            <a:off x="306425" y="458250"/>
            <a:ext cx="4533000" cy="99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600"/>
              <a:t>Start - up Expenses</a:t>
            </a:r>
          </a:p>
        </p:txBody>
      </p:sp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0" y="-3725"/>
            <a:ext cx="285750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28875" y="175750"/>
            <a:ext cx="8588100" cy="6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3000" b="1">
                <a:solidFill>
                  <a:schemeClr val="dk1"/>
                </a:solidFill>
              </a:rPr>
              <a:t>Milestone and Deliverables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8875" y="867025"/>
            <a:ext cx="8693700" cy="413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1800" b="1">
                <a:solidFill>
                  <a:schemeClr val="dk1"/>
                </a:solidFill>
              </a:rPr>
              <a:t>Indutry Analysis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zh-CN" sz="1800">
                <a:solidFill>
                  <a:schemeClr val="dk1"/>
                </a:solidFill>
              </a:rPr>
              <a:t>Completed SWOT/Porters 5F/Competitor/Customer/Consumer Analysis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1800" b="1">
                <a:solidFill>
                  <a:schemeClr val="dk1"/>
                </a:solidFill>
              </a:rPr>
              <a:t>Business Startup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zh-CN" sz="1800" i="1" u="sng">
                <a:solidFill>
                  <a:schemeClr val="dk1"/>
                </a:solidFill>
              </a:rPr>
              <a:t>Capitals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zh-CN" sz="1800">
                <a:solidFill>
                  <a:schemeClr val="dk1"/>
                </a:solidFill>
              </a:rPr>
              <a:t>Essential Registeration Documents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zh-CN" sz="1800">
                <a:solidFill>
                  <a:schemeClr val="dk1"/>
                </a:solidFill>
              </a:rPr>
              <a:t>Ensurance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zh-CN" sz="1800">
                <a:solidFill>
                  <a:schemeClr val="dk1"/>
                </a:solidFill>
              </a:rPr>
              <a:t>Furnished &amp; Equipper Physical Store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zh-CN" sz="1800">
                <a:solidFill>
                  <a:schemeClr val="dk1"/>
                </a:solidFill>
              </a:rPr>
              <a:t>Online Store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CN" sz="1800" b="1"/>
              <a:t>Project Plan</a:t>
            </a:r>
          </a:p>
          <a:p>
            <a:pPr marL="914400" lvl="1" indent="-342900" rtl="0">
              <a:spcBef>
                <a:spcPts val="0"/>
              </a:spcBef>
              <a:buSzPct val="100000"/>
              <a:buChar char="○"/>
            </a:pPr>
            <a:r>
              <a:rPr lang="zh-CN" sz="1800"/>
              <a:t>Gantt Charts</a:t>
            </a:r>
          </a:p>
          <a:p>
            <a:pPr marL="914400" lvl="1" indent="-342900" rtl="0">
              <a:spcBef>
                <a:spcPts val="0"/>
              </a:spcBef>
              <a:buSzPct val="100000"/>
              <a:buChar char="○"/>
            </a:pPr>
            <a:r>
              <a:rPr lang="zh-CN" sz="1800"/>
              <a:t>Budget Estimation</a:t>
            </a:r>
          </a:p>
          <a:p>
            <a:pPr marL="914400" lvl="1" indent="-342900" rtl="0">
              <a:spcBef>
                <a:spcPts val="0"/>
              </a:spcBef>
              <a:buSzPct val="100000"/>
              <a:buChar char="○"/>
            </a:pPr>
            <a:r>
              <a:rPr lang="zh-CN" sz="1800">
                <a:solidFill>
                  <a:schemeClr val="dk1"/>
                </a:solidFill>
              </a:rPr>
              <a:t>Other Useful Project Tracking Tools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025" y="3667225"/>
            <a:ext cx="3145525" cy="12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Shape 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25" y="1744650"/>
            <a:ext cx="5594850" cy="24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Shape 480"/>
          <p:cNvSpPr txBox="1"/>
          <p:nvPr/>
        </p:nvSpPr>
        <p:spPr>
          <a:xfrm>
            <a:off x="549375" y="453750"/>
            <a:ext cx="3692400" cy="12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600"/>
              <a:t>Start - up Assets</a:t>
            </a:r>
          </a:p>
        </p:txBody>
      </p:sp>
      <p:sp>
        <p:nvSpPr>
          <p:cNvPr id="481" name="Shape 481"/>
          <p:cNvSpPr/>
          <p:nvPr/>
        </p:nvSpPr>
        <p:spPr>
          <a:xfrm>
            <a:off x="0" y="2659700"/>
            <a:ext cx="4661700" cy="2913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482" name="Shape 482"/>
          <p:cNvSpPr/>
          <p:nvPr/>
        </p:nvSpPr>
        <p:spPr>
          <a:xfrm>
            <a:off x="4915525" y="3802675"/>
            <a:ext cx="941100" cy="4593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83" name="Shape 4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824" y="965574"/>
            <a:ext cx="2837100" cy="28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537" y="2451924"/>
            <a:ext cx="5750925" cy="18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 txBox="1"/>
          <p:nvPr/>
        </p:nvSpPr>
        <p:spPr>
          <a:xfrm>
            <a:off x="589375" y="423750"/>
            <a:ext cx="4963500" cy="99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600"/>
              <a:t>Start - up Investment </a:t>
            </a:r>
          </a:p>
        </p:txBody>
      </p:sp>
      <p:pic>
        <p:nvPicPr>
          <p:cNvPr id="490" name="Shape 4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2050" y="197225"/>
            <a:ext cx="1888100" cy="17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Shape 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987" y="1763225"/>
            <a:ext cx="6725125" cy="13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Shape 496"/>
          <p:cNvSpPr txBox="1"/>
          <p:nvPr/>
        </p:nvSpPr>
        <p:spPr>
          <a:xfrm>
            <a:off x="399275" y="353725"/>
            <a:ext cx="4485300" cy="97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600"/>
              <a:t>General Estimate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97" name="Shape 4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600" y="3271875"/>
            <a:ext cx="3629211" cy="17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/>
        </p:nvSpPr>
        <p:spPr>
          <a:xfrm>
            <a:off x="346125" y="372150"/>
            <a:ext cx="6051300" cy="91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600"/>
              <a:t>Income statement forcasting</a:t>
            </a:r>
          </a:p>
        </p:txBody>
      </p:sp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075" y="1556000"/>
            <a:ext cx="5191125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7425" y="1950500"/>
            <a:ext cx="2500899" cy="1875674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Shape 505"/>
          <p:cNvSpPr txBox="1"/>
          <p:nvPr/>
        </p:nvSpPr>
        <p:spPr>
          <a:xfrm>
            <a:off x="3170025" y="4411925"/>
            <a:ext cx="3048000" cy="20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625" y="2253950"/>
            <a:ext cx="4662175" cy="28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 txBox="1"/>
          <p:nvPr/>
        </p:nvSpPr>
        <p:spPr>
          <a:xfrm>
            <a:off x="4940550" y="620225"/>
            <a:ext cx="3126300" cy="70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Sales Monthly and Net Profit after Tax Monthly Estimate for the First Twelve Months 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1298625" y="3544950"/>
            <a:ext cx="2846400" cy="63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Annual Net Profit after Tax for the First Three Years</a:t>
            </a:r>
          </a:p>
        </p:txBody>
      </p:sp>
      <p:pic>
        <p:nvPicPr>
          <p:cNvPr id="513" name="Shape 5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6625"/>
            <a:ext cx="4662175" cy="2801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Shape 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00" y="951525"/>
            <a:ext cx="4606474" cy="200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Shape 5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4000" y="2956075"/>
            <a:ext cx="4606476" cy="2120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316800" y="272100"/>
            <a:ext cx="4937400" cy="113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000"/>
              <a:t>Pro Form Balance Sheet</a:t>
            </a:r>
          </a:p>
        </p:txBody>
      </p:sp>
      <p:sp>
        <p:nvSpPr>
          <p:cNvPr id="521" name="Shape 521"/>
          <p:cNvSpPr/>
          <p:nvPr/>
        </p:nvSpPr>
        <p:spPr>
          <a:xfrm flipH="1">
            <a:off x="2945800" y="3180175"/>
            <a:ext cx="1131900" cy="1048200"/>
          </a:xfrm>
          <a:prstGeom prst="leftUpArrow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2" name="Shape 5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1650" y="272100"/>
            <a:ext cx="2908832" cy="2553974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/>
          <p:nvPr/>
        </p:nvSpPr>
        <p:spPr>
          <a:xfrm>
            <a:off x="8089400" y="3613550"/>
            <a:ext cx="768900" cy="181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Shape 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350" y="1324450"/>
            <a:ext cx="582930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 txBox="1"/>
          <p:nvPr/>
        </p:nvSpPr>
        <p:spPr>
          <a:xfrm>
            <a:off x="559375" y="403750"/>
            <a:ext cx="4256100" cy="92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600"/>
              <a:t>Break - Even Point</a:t>
            </a:r>
          </a:p>
        </p:txBody>
      </p:sp>
      <p:sp>
        <p:nvSpPr>
          <p:cNvPr id="530" name="Shape 530"/>
          <p:cNvSpPr/>
          <p:nvPr/>
        </p:nvSpPr>
        <p:spPr>
          <a:xfrm flipH="1">
            <a:off x="2632400" y="2396875"/>
            <a:ext cx="2251200" cy="515400"/>
          </a:xfrm>
          <a:prstGeom prst="lef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Break-Even Point</a:t>
            </a:r>
          </a:p>
        </p:txBody>
      </p:sp>
      <p:pic>
        <p:nvPicPr>
          <p:cNvPr id="531" name="Shape 5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400" y="2106649"/>
            <a:ext cx="4915824" cy="30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/>
          <p:nvPr/>
        </p:nvSpPr>
        <p:spPr>
          <a:xfrm>
            <a:off x="2448650" y="2912275"/>
            <a:ext cx="1436400" cy="355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478775" y="2872700"/>
            <a:ext cx="1819500" cy="5154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Break-even point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>
            <a:spLocks noGrp="1"/>
          </p:cNvSpPr>
          <p:nvPr>
            <p:ph type="ctrTitle"/>
          </p:nvPr>
        </p:nvSpPr>
        <p:spPr>
          <a:xfrm>
            <a:off x="311708" y="-2751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 sz="3600"/>
              <a:t>Assumption, Constraints, Key resources and Government policies</a:t>
            </a:r>
          </a:p>
        </p:txBody>
      </p:sp>
      <p:pic>
        <p:nvPicPr>
          <p:cNvPr id="539" name="Shape 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625" y="2605100"/>
            <a:ext cx="3963650" cy="16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400" y="2646325"/>
            <a:ext cx="2513624" cy="16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/>
        </p:nvSpPr>
        <p:spPr>
          <a:xfrm>
            <a:off x="649425" y="503825"/>
            <a:ext cx="5725500" cy="10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600"/>
              <a:t>Important Assumptions</a:t>
            </a:r>
          </a:p>
        </p:txBody>
      </p:sp>
      <p:sp>
        <p:nvSpPr>
          <p:cNvPr id="546" name="Shape 546"/>
          <p:cNvSpPr txBox="1"/>
          <p:nvPr/>
        </p:nvSpPr>
        <p:spPr>
          <a:xfrm>
            <a:off x="674550" y="1653000"/>
            <a:ext cx="7794900" cy="269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zh-CN" sz="2400">
                <a:solidFill>
                  <a:schemeClr val="dk1"/>
                </a:solidFill>
              </a:rPr>
              <a:t>Sufficient customer base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zh-CN" sz="2400"/>
              <a:t>Suppliers agree with the terms and conditions we proposed and sign contracts with us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zh-CN" sz="2400"/>
              <a:t>Youtube subscribers are sufficient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zh-CN" sz="2400"/>
              <a:t>No disrutive techonologies will happen in the computer architecture within 1.5 years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47" name="Shape 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6574" y="2626074"/>
            <a:ext cx="2517424" cy="251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ctrTitle"/>
          </p:nvPr>
        </p:nvSpPr>
        <p:spPr>
          <a:xfrm>
            <a:off x="358550" y="252475"/>
            <a:ext cx="8520600" cy="884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 sz="3000"/>
              <a:t> Constraints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635150" y="1299900"/>
            <a:ext cx="7138200" cy="25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●"/>
            </a:pPr>
            <a:r>
              <a:rPr lang="zh-CN" sz="2000"/>
              <a:t>Safety issue of products is one of the major constraint fot the customizable computer store. 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●"/>
            </a:pPr>
            <a:r>
              <a:rPr lang="zh-CN" sz="2000">
                <a:solidFill>
                  <a:schemeClr val="dk1"/>
                </a:solidFill>
              </a:rPr>
              <a:t>Chassis of the laptops are specific to motherboards and not feasible to have tailor-made chassis for every order of the computers, which limits the customisability of computers.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●"/>
            </a:pPr>
            <a:r>
              <a:rPr lang="zh-CN" sz="2000"/>
              <a:t>Lack of access to finance is another constraints to small business growth.</a:t>
            </a:r>
          </a:p>
          <a:p>
            <a:pPr lvl="0">
              <a:spcBef>
                <a:spcPts val="0"/>
              </a:spcBef>
              <a:buNone/>
            </a:pPr>
            <a:endParaRPr sz="2000"/>
          </a:p>
        </p:txBody>
      </p:sp>
      <p:pic>
        <p:nvPicPr>
          <p:cNvPr id="554" name="Shape 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550" y="3528199"/>
            <a:ext cx="3369400" cy="170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550675" y="855300"/>
            <a:ext cx="6467400" cy="92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433500" y="468650"/>
            <a:ext cx="4534200" cy="105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000" b="1">
                <a:solidFill>
                  <a:schemeClr val="dk1"/>
                </a:solidFill>
              </a:rPr>
              <a:t>Analysis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zh-CN" sz="1800" b="1">
                <a:solidFill>
                  <a:schemeClr val="dk1"/>
                </a:solidFill>
              </a:rPr>
              <a:t>SWOT/Porter’s 5F/Competitor/Supplier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28" y="1741320"/>
            <a:ext cx="3640328" cy="307894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600"/>
              <a:t>Key resources</a:t>
            </a:r>
          </a:p>
        </p:txBody>
      </p:sp>
      <p:sp>
        <p:nvSpPr>
          <p:cNvPr id="560" name="Shape 560"/>
          <p:cNvSpPr txBox="1">
            <a:spLocks noGrp="1"/>
          </p:cNvSpPr>
          <p:nvPr>
            <p:ph type="body" idx="1"/>
          </p:nvPr>
        </p:nvSpPr>
        <p:spPr>
          <a:xfrm>
            <a:off x="273422" y="1298336"/>
            <a:ext cx="6907500" cy="3416400"/>
          </a:xfrm>
          <a:prstGeom prst="rect">
            <a:avLst/>
          </a:prstGeom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zh-CN" sz="2400" dirty="0"/>
              <a:t>Physical resources: furnitures, appliances and inventories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zh-CN" sz="2400" dirty="0"/>
              <a:t>Human resources: Knowledge, experience and expertise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zh-CN" sz="2400" dirty="0"/>
              <a:t>Financial resources: cash, bank loan, family members</a:t>
            </a:r>
          </a:p>
        </p:txBody>
      </p:sp>
      <p:pic>
        <p:nvPicPr>
          <p:cNvPr id="561" name="Shape 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9250" y="1420899"/>
            <a:ext cx="1445250" cy="13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Government policies &amp; regulations</a:t>
            </a:r>
          </a:p>
        </p:txBody>
      </p:sp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311700" y="1165233"/>
            <a:ext cx="6072088" cy="3725743"/>
          </a:xfrm>
          <a:prstGeom prst="rect">
            <a:avLst/>
          </a:prstGeom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</a:pPr>
            <a:r>
              <a:rPr lang="zh-CN" b="1" dirty="0"/>
              <a:t>ABN: </a:t>
            </a:r>
            <a:r>
              <a:rPr lang="zh-CN" dirty="0"/>
              <a:t>Business location, contact details, associate detials, business activity details</a:t>
            </a:r>
            <a:br>
              <a:rPr lang="en-AU" altLang="zh-CN" dirty="0"/>
            </a:br>
            <a:r>
              <a:rPr lang="zh-CN" b="1" dirty="0"/>
              <a:t>TFN: </a:t>
            </a:r>
            <a:r>
              <a:rPr lang="zh-CN" dirty="0"/>
              <a:t>Proof of identity documents</a:t>
            </a:r>
            <a:br>
              <a:rPr lang="en-AU" altLang="zh-CN" dirty="0"/>
            </a:br>
            <a:r>
              <a:rPr lang="zh-CN" b="1" dirty="0"/>
              <a:t>GST: </a:t>
            </a:r>
            <a:r>
              <a:rPr lang="zh-CN" dirty="0"/>
              <a:t>Must register for GST if has a turnover of 75,000 or more, or want to claim fuel tax credits</a:t>
            </a:r>
            <a:br>
              <a:rPr lang="en-AU" altLang="zh-CN" dirty="0"/>
            </a:br>
            <a:r>
              <a:rPr lang="zh-CN" b="1" dirty="0"/>
              <a:t>Business name: </a:t>
            </a:r>
            <a:r>
              <a:rPr lang="zh-CN" dirty="0"/>
              <a:t>business name is available by availability search</a:t>
            </a:r>
            <a:br>
              <a:rPr lang="en-AU" altLang="zh-CN" dirty="0"/>
            </a:br>
            <a:r>
              <a:rPr lang="zh-CN" b="1" dirty="0"/>
              <a:t>WorkCover insurance: </a:t>
            </a:r>
            <a:r>
              <a:rPr lang="zh-CN" dirty="0"/>
              <a:t>compulsory insurance for workers, no need for us</a:t>
            </a:r>
            <a:br>
              <a:rPr lang="en-AU" altLang="zh-CN" dirty="0"/>
            </a:br>
            <a:r>
              <a:rPr lang="zh-CN" b="1" dirty="0"/>
              <a:t>Australian Consumer Law: </a:t>
            </a:r>
            <a:r>
              <a:rPr lang="zh-CN" dirty="0"/>
              <a:t>guarantees, warranties, refunds, product safety and so on.</a:t>
            </a:r>
          </a:p>
        </p:txBody>
      </p:sp>
      <p:pic>
        <p:nvPicPr>
          <p:cNvPr id="568" name="Shape 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125" y="1996749"/>
            <a:ext cx="2725350" cy="172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24" y="0"/>
            <a:ext cx="78889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subTitle" idx="1"/>
          </p:nvPr>
        </p:nvSpPr>
        <p:spPr>
          <a:xfrm>
            <a:off x="311700" y="2650300"/>
            <a:ext cx="8356500" cy="205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2400" b="1">
                <a:solidFill>
                  <a:srgbClr val="6A6A6A"/>
                </a:solidFill>
                <a:highlight>
                  <a:srgbClr val="FFFFFF"/>
                </a:highlight>
              </a:rPr>
              <a:t>SWOT</a:t>
            </a:r>
            <a:r>
              <a:rPr lang="zh-CN" sz="2400">
                <a:solidFill>
                  <a:srgbClr val="545454"/>
                </a:solidFill>
                <a:highlight>
                  <a:srgbClr val="FFFFFF"/>
                </a:highlight>
              </a:rPr>
              <a:t> Analysis is a simple but useful framework for analyzing your organization's strengths and weaknesses, and the opportunities and threats that you face.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708700" y="460275"/>
            <a:ext cx="3273000" cy="180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 sz="3000" b="1">
                <a:solidFill>
                  <a:srgbClr val="FF9900"/>
                </a:solidFill>
              </a:rPr>
              <a:t>  MCT</a:t>
            </a:r>
            <a:r>
              <a:rPr lang="zh-CN" sz="3000" b="1"/>
              <a:t> </a:t>
            </a:r>
            <a:r>
              <a:rPr lang="zh-CN" sz="3000" b="1">
                <a:solidFill>
                  <a:srgbClr val="434343"/>
                </a:solidFill>
              </a:rPr>
              <a:t>SWOT</a:t>
            </a:r>
            <a:r>
              <a:rPr lang="zh-CN" sz="3000" b="1">
                <a:solidFill>
                  <a:srgbClr val="CC0000"/>
                </a:solidFill>
              </a:rPr>
              <a:t>       </a:t>
            </a:r>
            <a:r>
              <a:rPr lang="zh-CN" sz="3000" b="1"/>
              <a:t>ANALYSIS</a:t>
            </a:r>
          </a:p>
        </p:txBody>
      </p:sp>
      <p:pic>
        <p:nvPicPr>
          <p:cNvPr id="166" name="Shape 166" descr="SWOT (1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100" y="152400"/>
            <a:ext cx="3850662" cy="23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ctrTitle"/>
          </p:nvPr>
        </p:nvSpPr>
        <p:spPr>
          <a:xfrm>
            <a:off x="232250" y="580600"/>
            <a:ext cx="4556400" cy="70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sz="3000" b="1">
              <a:solidFill>
                <a:srgbClr val="FF9900"/>
              </a:solidFill>
            </a:endParaRPr>
          </a:p>
          <a:p>
            <a:pPr lvl="0" algn="l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zh-CN" sz="3000" b="1">
                <a:solidFill>
                  <a:srgbClr val="FF9900"/>
                </a:solidFill>
              </a:rPr>
              <a:t>Strengths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311700" y="1434450"/>
            <a:ext cx="8520600" cy="155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zh-CN"/>
              <a:t>-Unique experience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zh-CN"/>
              <a:t>-MCT is highly customer-focus.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CN"/>
              <a:t>-Low Price</a:t>
            </a:r>
          </a:p>
          <a:p>
            <a:pPr lvl="0" algn="l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1263950" y="3251225"/>
            <a:ext cx="4011000" cy="103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325" y="2689800"/>
            <a:ext cx="3041049" cy="20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ctrTitle"/>
          </p:nvPr>
        </p:nvSpPr>
        <p:spPr>
          <a:xfrm>
            <a:off x="311704" y="744575"/>
            <a:ext cx="3721200" cy="972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sz="3000" b="1">
              <a:solidFill>
                <a:srgbClr val="FF9900"/>
              </a:solidFill>
            </a:endParaRPr>
          </a:p>
          <a:p>
            <a:pPr lvl="0" algn="l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zh-CN" sz="3000" b="1">
                <a:solidFill>
                  <a:srgbClr val="FF9900"/>
                </a:solidFill>
              </a:rPr>
              <a:t>Weakness 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subTitle" idx="1"/>
          </p:nvPr>
        </p:nvSpPr>
        <p:spPr>
          <a:xfrm>
            <a:off x="282475" y="2175450"/>
            <a:ext cx="8520600" cy="145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-Limit customer base</a:t>
            </a:r>
          </a:p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9285"/>
              <a:buFont typeface="Arial"/>
              <a:buNone/>
            </a:pPr>
            <a:r>
              <a:rPr lang="zh-CN"/>
              <a:t>-Customer Conversion</a:t>
            </a:r>
          </a:p>
          <a:p>
            <a:pPr lvl="0">
              <a:spcBef>
                <a:spcPts val="0"/>
              </a:spcBef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Shape 181" descr="improve-your-weakness-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979" y="656525"/>
            <a:ext cx="2497021" cy="18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6460</Words>
  <Application>Microsoft Office PowerPoint</Application>
  <PresentationFormat>On-screen Show (16:9)</PresentationFormat>
  <Paragraphs>257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宋体</vt:lpstr>
      <vt:lpstr>Arial</vt:lpstr>
      <vt:lpstr>Calibri</vt:lpstr>
      <vt:lpstr>simple-light-2</vt:lpstr>
      <vt:lpstr>My Computer Tech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Strengths</vt:lpstr>
      <vt:lpstr> Weakness </vt:lpstr>
      <vt:lpstr>Opportunity </vt:lpstr>
      <vt:lpstr> Threat</vt:lpstr>
      <vt:lpstr>MCT Industry Analysis  </vt:lpstr>
      <vt:lpstr> Industry Rivalry</vt:lpstr>
      <vt:lpstr>Threat of Substitutes</vt:lpstr>
      <vt:lpstr>Bargaining power of buyers  </vt:lpstr>
      <vt:lpstr>Bargaining power of suppliers </vt:lpstr>
      <vt:lpstr>Barriers to Entry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 Strategy</vt:lpstr>
      <vt:lpstr>Business Startup Plan</vt:lpstr>
      <vt:lpstr> Company Management Structure</vt:lpstr>
      <vt:lpstr>PowerPoint Presentation</vt:lpstr>
      <vt:lpstr>Team Introduction</vt:lpstr>
      <vt:lpstr>Work Breakdown Structure</vt:lpstr>
      <vt:lpstr>Key Milestones</vt:lpstr>
      <vt:lpstr>Project Plan</vt:lpstr>
      <vt:lpstr>Project Plan</vt:lpstr>
      <vt:lpstr>Project Plan</vt:lpstr>
      <vt:lpstr>Project Plan</vt:lpstr>
      <vt:lpstr>Project Overview</vt:lpstr>
      <vt:lpstr>Project Overview</vt:lpstr>
      <vt:lpstr>Register for a business</vt:lpstr>
      <vt:lpstr>Compulsory requirements</vt:lpstr>
      <vt:lpstr>Floor Plan</vt:lpstr>
      <vt:lpstr>Floor Plan</vt:lpstr>
      <vt:lpstr>Floor Plan</vt:lpstr>
      <vt:lpstr>Bank account and online system</vt:lpstr>
      <vt:lpstr>Warranty &amp; safety</vt:lpstr>
      <vt:lpstr>Choose suppliers</vt:lpstr>
      <vt:lpstr>Budget Plan and Forcasting </vt:lpstr>
      <vt:lpstr>Budge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Assumption, Constraints, Key resources and Government policies</vt:lpstr>
      <vt:lpstr>PowerPoint Presentation</vt:lpstr>
      <vt:lpstr> Constraints</vt:lpstr>
      <vt:lpstr>Key resources</vt:lpstr>
      <vt:lpstr>Government policies &amp; regulations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Computer Tech</dc:title>
  <dc:creator>Siqi Sun</dc:creator>
  <cp:lastModifiedBy>Siqi Sun</cp:lastModifiedBy>
  <cp:revision>10</cp:revision>
  <dcterms:modified xsi:type="dcterms:W3CDTF">2016-12-10T02:42:27Z</dcterms:modified>
</cp:coreProperties>
</file>